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30"/>
  </p:notesMasterIdLst>
  <p:sldIdLst>
    <p:sldId id="256" r:id="rId3"/>
    <p:sldId id="303" r:id="rId4"/>
    <p:sldId id="30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5" r:id="rId28"/>
    <p:sldId id="306" r:id="rId29"/>
  </p:sldIdLst>
  <p:sldSz cx="9144000" cy="5143500" type="screen16x9"/>
  <p:notesSz cx="6858000" cy="9144000"/>
  <p:embeddedFontLst>
    <p:embeddedFont>
      <p:font typeface="Architects Daughter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0A5DD1-743A-446B-8316-5C8104BDAA02}">
  <a:tblStyle styleId="{7F0A5DD1-743A-446B-8316-5C8104BDAA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2e482d260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d2e482d260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2e482d260_2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d2e482d260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2e482d260_2_3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d2e482d260_2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2e482d260_2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d2e482d260_2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d2e482d260_2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d2e482d260_2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d2e482d260_2_3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d2e482d260_2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2e482d260_2_4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2d2e482d260_2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2327f9b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2327f9b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2e482d260_2_4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2d2e482d260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d2e482d260_2_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d2e482d260_2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2327f9b2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02327f9b2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d32eec17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g2d32eec17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d2e482d260_2_4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d2e482d260_2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d2e482d260_2_4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2d2e482d260_2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d32dc046a9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d32dc046a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d2e482d260_2_4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2d2e482d260_2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2e482d260_2_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2d2e482d260_2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d2ea51eadd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2d2ea51ea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d325f73d1d_1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2d325f73d1d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d325f73d1d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g2d325f73d1d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d2e43ad12f_2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g2d2e43ad12f_2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2e482d260_2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d2e482d260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2e482d260_2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d2e482d260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2e482d260_2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d2e482d260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2e482d260_2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d2e482d260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2e482d260_2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d2e482d260_2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2e482d260_2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d2e482d260_2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" y="0"/>
            <a:ext cx="9141226" cy="9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 descr="Interface gráfica do usuário, Aplicativo,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2" y="276120"/>
            <a:ext cx="2457455" cy="3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423863" y="438159"/>
            <a:ext cx="8285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005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438150" y="1519238"/>
            <a:ext cx="827127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1" y="476727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 Branco">
  <p:cSld name="2_Em Branc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8" descr="Padrão do plano de fundo&#10;&#10;Descrição gerada automaticamente"/>
          <p:cNvPicPr preferRelativeResize="0"/>
          <p:nvPr/>
        </p:nvPicPr>
        <p:blipFill rotWithShape="1">
          <a:blip r:embed="rId2">
            <a:alphaModFix amt="85000"/>
          </a:blip>
          <a:srcRect t="50759"/>
          <a:stretch/>
        </p:blipFill>
        <p:spPr>
          <a:xfrm>
            <a:off x="0" y="1"/>
            <a:ext cx="9144000" cy="205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5223" y="4672775"/>
            <a:ext cx="2310128" cy="344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9" descr="Padrão do plano de fundo&#10;&#10;Descrição gerada automaticamente"/>
          <p:cNvPicPr preferRelativeResize="0"/>
          <p:nvPr/>
        </p:nvPicPr>
        <p:blipFill rotWithShape="1">
          <a:blip r:embed="rId2">
            <a:alphaModFix amt="85000"/>
          </a:blip>
          <a:srcRect t="10394"/>
          <a:stretch/>
        </p:blipFill>
        <p:spPr>
          <a:xfrm>
            <a:off x="0" y="0"/>
            <a:ext cx="9144000" cy="3744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o Conteúdo 2">
  <p:cSld name="Foto do Conteúdo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ado">
  <p:cSld name="5_Layout Personaliz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ayout Personalizado">
  <p:cSld name="6_Layout Personalizad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ado">
  <p:cSld name="2_Layout Personalizad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1625751" y="224060"/>
            <a:ext cx="7235423" cy="41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989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135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33"/>
          <p:cNvSpPr txBox="1"/>
          <p:nvPr/>
        </p:nvSpPr>
        <p:spPr>
          <a:xfrm>
            <a:off x="267718" y="1373948"/>
            <a:ext cx="85317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9050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135989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Layout Personalizado">
  <p:cSld name="8_Layout Personalizad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Layout Personalizado">
  <p:cSld name="9_Layout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Layout Personalizado">
  <p:cSld name="10_Layout Personalizad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Layout Personalizado">
  <p:cSld name="11_Layout Personalizad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Layout Personalizado">
  <p:cSld name="12_Layout Personalizad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Layout Personalizado">
  <p:cSld name="13_Layout Personalizad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ado">
  <p:cSld name="3_Layout Personalizad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 txBox="1">
            <a:spLocks noGrp="1"/>
          </p:cNvSpPr>
          <p:nvPr>
            <p:ph type="title"/>
          </p:nvPr>
        </p:nvSpPr>
        <p:spPr>
          <a:xfrm>
            <a:off x="1625751" y="224060"/>
            <a:ext cx="7235423" cy="41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989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135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40"/>
          <p:cNvSpPr txBox="1"/>
          <p:nvPr/>
        </p:nvSpPr>
        <p:spPr>
          <a:xfrm>
            <a:off x="267718" y="1373948"/>
            <a:ext cx="85317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9050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135989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ado">
  <p:cSld name="4_Layout Personalizad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1"/>
          <p:cNvSpPr txBox="1">
            <a:spLocks noGrp="1"/>
          </p:cNvSpPr>
          <p:nvPr>
            <p:ph type="title"/>
          </p:nvPr>
        </p:nvSpPr>
        <p:spPr>
          <a:xfrm>
            <a:off x="1625751" y="224060"/>
            <a:ext cx="7235423" cy="41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5989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135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41"/>
          <p:cNvSpPr txBox="1"/>
          <p:nvPr/>
        </p:nvSpPr>
        <p:spPr>
          <a:xfrm>
            <a:off x="267718" y="1373948"/>
            <a:ext cx="85317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90500" marR="0" lvl="0" indent="-101600" algn="l" rtl="0">
              <a:spcBef>
                <a:spcPts val="0"/>
              </a:spcBef>
              <a:spcAft>
                <a:spcPts val="0"/>
              </a:spcAft>
              <a:buClr>
                <a:srgbClr val="135989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OLO">
  <p:cSld name="MIOLO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" y="0"/>
            <a:ext cx="9141226" cy="9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3" descr="Interface gráfica do usuário, Aplicativo,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2" y="276120"/>
            <a:ext cx="2457455" cy="3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ts val="3900"/>
              <a:buFont typeface="Calibri"/>
              <a:buNone/>
              <a:defRPr sz="5000" b="1" i="0" u="none" strike="noStrike" cap="none">
                <a:solidFill>
                  <a:srgbClr val="005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Font typeface="Arial"/>
              <a:buNone/>
              <a:defRPr sz="5000"/>
            </a:lvl9pPr>
          </a:lstStyle>
          <a:p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subTitle" idx="1"/>
          </p:nvPr>
        </p:nvSpPr>
        <p:spPr>
          <a:xfrm>
            <a:off x="311701" y="2834126"/>
            <a:ext cx="8520600" cy="79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buClr>
                <a:schemeClr val="dk1"/>
              </a:buClr>
              <a:buSzPts val="1400"/>
              <a:buFont typeface="Calibri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6">
          <p15:clr>
            <a:srgbClr val="F26B43"/>
          </p15:clr>
        </p15:guide>
        <p15:guide id="2" pos="272">
          <p15:clr>
            <a:srgbClr val="F26B43"/>
          </p15:clr>
        </p15:guide>
        <p15:guide id="3" pos="5486">
          <p15:clr>
            <a:srgbClr val="F26B43"/>
          </p15:clr>
        </p15:guide>
        <p15:guide id="4" orient="horz" pos="2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/>
          <p:nvPr/>
        </p:nvSpPr>
        <p:spPr>
          <a:xfrm>
            <a:off x="1132726" y="2034284"/>
            <a:ext cx="6580597" cy="5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 INSTITUCIONAL</a:t>
            </a:r>
            <a:endParaRPr sz="1100"/>
          </a:p>
        </p:txBody>
      </p:sp>
      <p:sp>
        <p:nvSpPr>
          <p:cNvPr id="108" name="Google Shape;108;p45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MODELAGEM  DE PROJETOS </a:t>
            </a:r>
            <a:endParaRPr sz="2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4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4"/>
          <p:cNvSpPr/>
          <p:nvPr/>
        </p:nvSpPr>
        <p:spPr>
          <a:xfrm>
            <a:off x="6144644" y="800212"/>
            <a:ext cx="2894192" cy="1841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4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4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4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4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4"/>
          <p:cNvSpPr/>
          <p:nvPr/>
        </p:nvSpPr>
        <p:spPr>
          <a:xfrm>
            <a:off x="2748759" y="1717031"/>
            <a:ext cx="3279848" cy="3191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4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4"/>
          <p:cNvSpPr txBox="1"/>
          <p:nvPr/>
        </p:nvSpPr>
        <p:spPr>
          <a:xfrm>
            <a:off x="197556" y="138701"/>
            <a:ext cx="5342783" cy="66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4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4"/>
          <p:cNvSpPr txBox="1"/>
          <p:nvPr/>
        </p:nvSpPr>
        <p:spPr>
          <a:xfrm>
            <a:off x="133837" y="1167695"/>
            <a:ext cx="25128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Secretaria de Obras, Planejamento Urbano e Projetos Técnicos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8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56" name="Google Shape;256;p54"/>
          <p:cNvSpPr txBox="1"/>
          <p:nvPr/>
        </p:nvSpPr>
        <p:spPr>
          <a:xfrm>
            <a:off x="6121017" y="1046186"/>
            <a:ext cx="2822747" cy="50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o que está no escopo e o que não está.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57" name="Google Shape;257;p54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4"/>
          <p:cNvSpPr txBox="1"/>
          <p:nvPr/>
        </p:nvSpPr>
        <p:spPr>
          <a:xfrm>
            <a:off x="6182862" y="2754180"/>
            <a:ext cx="2760902" cy="2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100"/>
          </a:p>
        </p:txBody>
      </p:sp>
      <p:sp>
        <p:nvSpPr>
          <p:cNvPr id="259" name="Google Shape;259;p54"/>
          <p:cNvSpPr txBox="1"/>
          <p:nvPr/>
        </p:nvSpPr>
        <p:spPr>
          <a:xfrm>
            <a:off x="133091" y="3480747"/>
            <a:ext cx="2615669" cy="56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 do projeto para o alcance do objetivo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0" name="Google Shape;260;p54"/>
          <p:cNvSpPr txBox="1"/>
          <p:nvPr/>
        </p:nvSpPr>
        <p:spPr>
          <a:xfrm>
            <a:off x="2762113" y="1859579"/>
            <a:ext cx="2987191" cy="50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as principais etapas do planejamento e do desenvolvimento do projeto.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1" name="Google Shape;261;p54"/>
          <p:cNvSpPr txBox="1"/>
          <p:nvPr/>
        </p:nvSpPr>
        <p:spPr>
          <a:xfrm>
            <a:off x="6191979" y="3995474"/>
            <a:ext cx="2934300" cy="42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2" name="Google Shape;262;p54"/>
          <p:cNvSpPr txBox="1"/>
          <p:nvPr/>
        </p:nvSpPr>
        <p:spPr>
          <a:xfrm>
            <a:off x="2819398" y="2585114"/>
            <a:ext cx="3164136" cy="48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4"/>
          <p:cNvSpPr txBox="1"/>
          <p:nvPr/>
        </p:nvSpPr>
        <p:spPr>
          <a:xfrm>
            <a:off x="98983" y="2469896"/>
            <a:ext cx="2539016" cy="73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Implementar a unidade de monitoramento dos indicadores e projetos estratégicos da prefeitura contemplando a definição de metodologia, de estrutura de governança, o mapeamento de competências e de processos</a:t>
            </a:r>
            <a:endParaRPr sz="1100"/>
          </a:p>
        </p:txBody>
      </p:sp>
      <p:sp>
        <p:nvSpPr>
          <p:cNvPr id="264" name="Google Shape;264;p54"/>
          <p:cNvSpPr txBox="1"/>
          <p:nvPr/>
        </p:nvSpPr>
        <p:spPr>
          <a:xfrm>
            <a:off x="3761465" y="1068593"/>
            <a:ext cx="2057400" cy="23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Governança em Foco</a:t>
            </a:r>
            <a:endParaRPr sz="1100"/>
          </a:p>
        </p:txBody>
      </p:sp>
      <p:sp>
        <p:nvSpPr>
          <p:cNvPr id="265" name="Google Shape;265;p54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GOVERNANÇA EM FOCO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4"/>
          <p:cNvSpPr/>
          <p:nvPr/>
        </p:nvSpPr>
        <p:spPr>
          <a:xfrm>
            <a:off x="3207500" y="3010500"/>
            <a:ext cx="1950900" cy="1236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Pendente produtos, papeis e responsabilidades, eap, escopo e riscos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p55"/>
          <p:cNvGraphicFramePr/>
          <p:nvPr/>
        </p:nvGraphicFramePr>
        <p:xfrm>
          <a:off x="518988" y="1080701"/>
          <a:ext cx="8170000" cy="372667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2" name="Google Shape;272;p55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5"/>
          <p:cNvSpPr txBox="1"/>
          <p:nvPr/>
        </p:nvSpPr>
        <p:spPr>
          <a:xfrm>
            <a:off x="197556" y="138701"/>
            <a:ext cx="5342783" cy="66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4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5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GOVERNANÇA EM FOCO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6"/>
          <p:cNvSpPr/>
          <p:nvPr/>
        </p:nvSpPr>
        <p:spPr>
          <a:xfrm>
            <a:off x="6144644" y="800212"/>
            <a:ext cx="2894192" cy="1841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6"/>
          <p:cNvSpPr/>
          <p:nvPr/>
        </p:nvSpPr>
        <p:spPr>
          <a:xfrm>
            <a:off x="109950" y="2396200"/>
            <a:ext cx="2578500" cy="869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6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6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6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6"/>
          <p:cNvSpPr/>
          <p:nvPr/>
        </p:nvSpPr>
        <p:spPr>
          <a:xfrm>
            <a:off x="2794971" y="1747081"/>
            <a:ext cx="3279900" cy="319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56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6"/>
          <p:cNvSpPr txBox="1"/>
          <p:nvPr/>
        </p:nvSpPr>
        <p:spPr>
          <a:xfrm>
            <a:off x="197556" y="154112"/>
            <a:ext cx="5342783" cy="64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6"/>
          <p:cNvSpPr txBox="1"/>
          <p:nvPr/>
        </p:nvSpPr>
        <p:spPr>
          <a:xfrm>
            <a:off x="133837" y="1167695"/>
            <a:ext cx="2512870" cy="85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GABINETE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8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0" name="Google Shape;290;p56"/>
          <p:cNvSpPr txBox="1"/>
          <p:nvPr/>
        </p:nvSpPr>
        <p:spPr>
          <a:xfrm>
            <a:off x="6121017" y="1046186"/>
            <a:ext cx="2822747" cy="50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o que está no escopo e o que não está.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1" name="Google Shape;291;p56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6"/>
          <p:cNvSpPr txBox="1"/>
          <p:nvPr/>
        </p:nvSpPr>
        <p:spPr>
          <a:xfrm>
            <a:off x="6182862" y="2754180"/>
            <a:ext cx="2760902" cy="25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100"/>
          </a:p>
        </p:txBody>
      </p:sp>
      <p:sp>
        <p:nvSpPr>
          <p:cNvPr id="293" name="Google Shape;293;p56"/>
          <p:cNvSpPr txBox="1"/>
          <p:nvPr/>
        </p:nvSpPr>
        <p:spPr>
          <a:xfrm>
            <a:off x="133091" y="3480747"/>
            <a:ext cx="2615669" cy="56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 do projeto para o alcance do objetivo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4" name="Google Shape;294;p56"/>
          <p:cNvSpPr txBox="1"/>
          <p:nvPr/>
        </p:nvSpPr>
        <p:spPr>
          <a:xfrm>
            <a:off x="2762113" y="1859579"/>
            <a:ext cx="2987191" cy="50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as principais etapas do planejamento e do desenvolvimento do projeto.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5" name="Google Shape;295;p56"/>
          <p:cNvSpPr txBox="1"/>
          <p:nvPr/>
        </p:nvSpPr>
        <p:spPr>
          <a:xfrm>
            <a:off x="6191979" y="3995474"/>
            <a:ext cx="2934300" cy="42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96" name="Google Shape;296;p56"/>
          <p:cNvSpPr txBox="1"/>
          <p:nvPr/>
        </p:nvSpPr>
        <p:spPr>
          <a:xfrm>
            <a:off x="2819398" y="2585114"/>
            <a:ext cx="3164136" cy="48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6"/>
          <p:cNvSpPr txBox="1"/>
          <p:nvPr/>
        </p:nvSpPr>
        <p:spPr>
          <a:xfrm>
            <a:off x="191575" y="2408250"/>
            <a:ext cx="25389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Elaborar e implementar, baseado nas competências chave mapeadas pela prefeitura, a política de desenvolvimento dos servidores e servidoras públicas, promovendo a formação profissional de forma permanente.</a:t>
            </a:r>
            <a:endParaRPr sz="1100"/>
          </a:p>
        </p:txBody>
      </p:sp>
      <p:sp>
        <p:nvSpPr>
          <p:cNvPr id="298" name="Google Shape;298;p56"/>
          <p:cNvSpPr txBox="1"/>
          <p:nvPr/>
        </p:nvSpPr>
        <p:spPr>
          <a:xfrm>
            <a:off x="3761465" y="992393"/>
            <a:ext cx="2057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Plano de Desenvolvimento</a:t>
            </a:r>
            <a:endParaRPr sz="1100"/>
          </a:p>
        </p:txBody>
      </p:sp>
      <p:sp>
        <p:nvSpPr>
          <p:cNvPr id="299" name="Google Shape;299;p56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DESENVOLVIMENTO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6"/>
          <p:cNvSpPr/>
          <p:nvPr/>
        </p:nvSpPr>
        <p:spPr>
          <a:xfrm>
            <a:off x="2986875" y="2705700"/>
            <a:ext cx="2512800" cy="11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Pendente produtos, papeis e responsabilidades, eap, escopo e riscos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57"/>
          <p:cNvGraphicFramePr/>
          <p:nvPr/>
        </p:nvGraphicFramePr>
        <p:xfrm>
          <a:off x="518988" y="1080701"/>
          <a:ext cx="8170000" cy="372667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08" name="Google Shape;308;p57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7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7"/>
          <p:cNvSpPr txBox="1"/>
          <p:nvPr/>
        </p:nvSpPr>
        <p:spPr>
          <a:xfrm>
            <a:off x="197556" y="154112"/>
            <a:ext cx="5342783" cy="64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7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DESENVOLVIMENTO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8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8"/>
          <p:cNvSpPr/>
          <p:nvPr/>
        </p:nvSpPr>
        <p:spPr>
          <a:xfrm>
            <a:off x="6144644" y="800212"/>
            <a:ext cx="2894192" cy="1841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8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8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8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8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8"/>
          <p:cNvSpPr/>
          <p:nvPr/>
        </p:nvSpPr>
        <p:spPr>
          <a:xfrm>
            <a:off x="2748759" y="1717031"/>
            <a:ext cx="3279848" cy="3191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8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8"/>
          <p:cNvSpPr txBox="1"/>
          <p:nvPr/>
        </p:nvSpPr>
        <p:spPr>
          <a:xfrm>
            <a:off x="112099" y="999495"/>
            <a:ext cx="25128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Líder do Projeto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Administração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Patrocinador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Gabinete</a:t>
            </a:r>
            <a:endParaRPr sz="1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58"/>
          <p:cNvSpPr txBox="1"/>
          <p:nvPr/>
        </p:nvSpPr>
        <p:spPr>
          <a:xfrm>
            <a:off x="6187075" y="831575"/>
            <a:ext cx="29130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Atualizar e modernizar a legislação e regras do estatuto e plano de carreiras dos servidores públicos. Isso inclui a revisão da legislação atual, elaboração de propostas de atualização, consultas, validação, aprovação formal, e implementação das mudanças. O projeto não abordará mudanças em legislação federal ou estadual, nem revisará políticas não relacionadas ao estatuto e plano de carreiras. Será realizado dentro do orçamento e cronograma estabelecidos, utilizando as ferramentas e tecnologias existentes e respeitando as normas legais e administrativas.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27" name="Google Shape;327;p58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8"/>
          <p:cNvSpPr txBox="1"/>
          <p:nvPr/>
        </p:nvSpPr>
        <p:spPr>
          <a:xfrm>
            <a:off x="6182862" y="2754180"/>
            <a:ext cx="27609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Resistência à mudança, atrasos no cronograma, problemas de aprovação, falta de conformidade legal e falhas na implementação.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29" name="Google Shape;329;p58"/>
          <p:cNvSpPr txBox="1"/>
          <p:nvPr/>
        </p:nvSpPr>
        <p:spPr>
          <a:xfrm>
            <a:off x="83500" y="3380050"/>
            <a:ext cx="26157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Planejamento realizado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Diagnóstico concluido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Proposta de plano elaborada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Plano de desenvolvimento implementado.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30" name="Google Shape;330;p58"/>
          <p:cNvSpPr txBox="1"/>
          <p:nvPr/>
        </p:nvSpPr>
        <p:spPr>
          <a:xfrm>
            <a:off x="2879425" y="1694725"/>
            <a:ext cx="29871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-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Planejamento do projeto 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-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Diagnóstico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-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Elaboração das propostas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Char char="-"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Implementação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58"/>
          <p:cNvSpPr txBox="1"/>
          <p:nvPr/>
        </p:nvSpPr>
        <p:spPr>
          <a:xfrm>
            <a:off x="6191979" y="3995474"/>
            <a:ext cx="29343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Através de reuniões de grupo internas, , palestras com servidores e  com envolvimento da Sec. Comunicação.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32" name="Google Shape;332;p58"/>
          <p:cNvSpPr txBox="1"/>
          <p:nvPr/>
        </p:nvSpPr>
        <p:spPr>
          <a:xfrm>
            <a:off x="197556" y="154112"/>
            <a:ext cx="5342783" cy="64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8"/>
          <p:cNvSpPr txBox="1"/>
          <p:nvPr/>
        </p:nvSpPr>
        <p:spPr>
          <a:xfrm>
            <a:off x="98975" y="2469900"/>
            <a:ext cx="26157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Atualizar e modernizar a legislação e regras vigentes relacionadas ao estatuto e plano de carreiras dos servidores públicos de Umuarama.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58"/>
          <p:cNvSpPr txBox="1"/>
          <p:nvPr/>
        </p:nvSpPr>
        <p:spPr>
          <a:xfrm>
            <a:off x="3716426" y="997675"/>
            <a:ext cx="22671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Novo estatuto e plano de carreiras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58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NOVO ESTATUTO E PLANO DE CARREIRAS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" name="Google Shape;340;p59"/>
          <p:cNvGraphicFramePr/>
          <p:nvPr/>
        </p:nvGraphicFramePr>
        <p:xfrm>
          <a:off x="616863" y="963726"/>
          <a:ext cx="7910250" cy="4031320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3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PLANEJAMENTO DO PROJETO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Jan/2025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Definição de objetivos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Fev/2025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Desenvolvimento do plano de projeto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/>
                        <a:t>Abril/2025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Formação da equipe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/>
                        <a:t>Abril/2025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DIAGNÓSTICO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Levantamento da legislação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Levantamento das necessidades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Relatório de diagnóstico 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Junho/2025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Reunião de revisão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Julho/2025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ELABORAÇÃO DAS PROPOSTAS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Ago/2025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Desenvolvimento das propostas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Setem/2025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Consulta e feedbacks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Setem/2025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Revisão e ajustes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Out/2025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Propostas internamentes aprovadas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Nov/2025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Envio ao legislativo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Dez/2025 - Jan/2026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IMPLEMENTAÇÃO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Fev/2026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41" name="Google Shape;341;p59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9"/>
          <p:cNvSpPr txBox="1"/>
          <p:nvPr/>
        </p:nvSpPr>
        <p:spPr>
          <a:xfrm>
            <a:off x="197556" y="154112"/>
            <a:ext cx="5342783" cy="64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9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NOVO ESTATUTO E PLANO DE CARREIRAS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Google Shape;349;p60"/>
          <p:cNvGraphicFramePr/>
          <p:nvPr/>
        </p:nvGraphicFramePr>
        <p:xfrm>
          <a:off x="616863" y="963726"/>
          <a:ext cx="7910250" cy="2225200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3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Desenvolvimento do plano de implementação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Abril/2026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Execução do plano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Maio/2026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Comunicação e treinamento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Junho/2026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Monitoramento e avaliação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Junho/2026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Implementação inicial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Agosto/2026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Avaliação Intermediária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Set/2026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Conclusão da implementação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Dezembro/2026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/>
          <p:nvPr/>
        </p:nvSpPr>
        <p:spPr>
          <a:xfrm>
            <a:off x="2762113" y="990475"/>
            <a:ext cx="3287700" cy="466800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61"/>
          <p:cNvSpPr/>
          <p:nvPr/>
        </p:nvSpPr>
        <p:spPr>
          <a:xfrm>
            <a:off x="6144644" y="800212"/>
            <a:ext cx="2894192" cy="1841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1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1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1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1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1"/>
          <p:cNvSpPr/>
          <p:nvPr/>
        </p:nvSpPr>
        <p:spPr>
          <a:xfrm>
            <a:off x="2748759" y="1717031"/>
            <a:ext cx="3279848" cy="3191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1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61"/>
          <p:cNvSpPr txBox="1"/>
          <p:nvPr/>
        </p:nvSpPr>
        <p:spPr>
          <a:xfrm>
            <a:off x="133837" y="1167695"/>
            <a:ext cx="2512870" cy="85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Administração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Gabinete</a:t>
            </a:r>
            <a:endParaRPr sz="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3" name="Google Shape;363;p61"/>
          <p:cNvSpPr txBox="1"/>
          <p:nvPr/>
        </p:nvSpPr>
        <p:spPr>
          <a:xfrm>
            <a:off x="6165275" y="831575"/>
            <a:ext cx="2886000" cy="20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Foco apenas em órgãos e entidades da administração pública direta.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Exclusão de mudanças que exijam alterações na legislação vigente.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Restrição a readequações funcionais sem aumento do quadro de pessoal.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Limitação a processos internos, sem alteração direta na prestação de serviços ao cidadão.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Implementação dentro do ano fiscal corrente, sem extensão para exercícios futuros.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Utilização apenas de recursos e tecnologias já disponíveis na administração.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4" name="Google Shape;364;p61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1"/>
          <p:cNvSpPr txBox="1"/>
          <p:nvPr/>
        </p:nvSpPr>
        <p:spPr>
          <a:xfrm>
            <a:off x="6165575" y="2721638"/>
            <a:ext cx="28425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Resistência à mudança por parte dos servidores e gestores.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Interrupção temporária de serviços essenciais durante a transição.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Conflitos internos devido à redistribuição de responsabilidades e poder.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Restrições orçamentárias limitando a implementação das mudanças necessárias.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Falta de apoio político para sustentar as mudanças a longo prazo.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Sobrecarga de trabalho durante o período de transição.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6" name="Google Shape;366;p61"/>
          <p:cNvSpPr txBox="1"/>
          <p:nvPr/>
        </p:nvSpPr>
        <p:spPr>
          <a:xfrm>
            <a:off x="133100" y="3355050"/>
            <a:ext cx="2628900" cy="162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2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Cambria"/>
                <a:ea typeface="Cambria"/>
                <a:cs typeface="Cambria"/>
                <a:sym typeface="Cambria"/>
              </a:rPr>
              <a:t>1. Relatório de diagnóstico organizacional com mapeamento de competências elaborado</a:t>
            </a:r>
            <a:endParaRPr sz="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Cambria"/>
                <a:ea typeface="Cambria"/>
                <a:cs typeface="Cambria"/>
                <a:sym typeface="Cambria"/>
              </a:rPr>
              <a:t>2. Novo organograma e descrições de cargos atualizadas.</a:t>
            </a:r>
            <a:endParaRPr sz="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Cambria"/>
                <a:ea typeface="Cambria"/>
                <a:cs typeface="Cambria"/>
                <a:sym typeface="Cambria"/>
              </a:rPr>
              <a:t>3. Plano de realocação e desenvolvimento de pessoal concluido</a:t>
            </a:r>
            <a:endParaRPr sz="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Cambria"/>
                <a:ea typeface="Cambria"/>
                <a:cs typeface="Cambria"/>
                <a:sym typeface="Cambria"/>
              </a:rPr>
              <a:t>4. Manuais de procedimentos revisados e programa de treinamento elaborados </a:t>
            </a:r>
            <a:endParaRPr sz="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latin typeface="Cambria"/>
                <a:ea typeface="Cambria"/>
                <a:cs typeface="Cambria"/>
                <a:sym typeface="Cambria"/>
              </a:rPr>
              <a:t>6. Plano de comunicação interna e relatórios de acompanhamento.</a:t>
            </a:r>
            <a:endParaRPr sz="8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7" name="Google Shape;367;p61"/>
          <p:cNvSpPr txBox="1"/>
          <p:nvPr/>
        </p:nvSpPr>
        <p:spPr>
          <a:xfrm>
            <a:off x="2611775" y="1717025"/>
            <a:ext cx="34167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  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mbria"/>
              <a:buChar char="-"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Diagnóstico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mbria"/>
              <a:buChar char="-"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Elaboração da nova proposta de estrutura organizacional.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mbria"/>
              <a:buChar char="-"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Implementação da nova estrutura organizacional.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8" name="Google Shape;368;p61"/>
          <p:cNvSpPr txBox="1"/>
          <p:nvPr/>
        </p:nvSpPr>
        <p:spPr>
          <a:xfrm>
            <a:off x="6191979" y="3995474"/>
            <a:ext cx="29343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Através de reuniões de grupo e palestras com envolvimento da Sec. Comunicação.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9" name="Google Shape;369;p61"/>
          <p:cNvSpPr txBox="1"/>
          <p:nvPr/>
        </p:nvSpPr>
        <p:spPr>
          <a:xfrm>
            <a:off x="197556" y="154112"/>
            <a:ext cx="5342783" cy="64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1"/>
          <p:cNvSpPr txBox="1"/>
          <p:nvPr/>
        </p:nvSpPr>
        <p:spPr>
          <a:xfrm>
            <a:off x="98975" y="2467975"/>
            <a:ext cx="2578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0" u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Otimizar a estrutura organizacional, através da readequação de funções e competências dos órgãos e entidades da administração pública, eliminando sobreposições, promovendo a melhoria na execução de </a:t>
            </a: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políticas</a:t>
            </a:r>
            <a:r>
              <a:rPr lang="en" sz="700" i="0" u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públicas.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61"/>
          <p:cNvSpPr txBox="1"/>
          <p:nvPr/>
        </p:nvSpPr>
        <p:spPr>
          <a:xfrm>
            <a:off x="3761465" y="1068593"/>
            <a:ext cx="20574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ProAdm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2" name="Google Shape;372;p61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PROADM – MODERNIZAÇÃO E EFICIÊNCIA ADMINISTRATIVA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2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2"/>
          <p:cNvSpPr txBox="1"/>
          <p:nvPr/>
        </p:nvSpPr>
        <p:spPr>
          <a:xfrm>
            <a:off x="197556" y="154112"/>
            <a:ext cx="5342783" cy="64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62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PROADM – MODERNIZAÇÃO E EFICIÊNCIA ADMINISTRATIVA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1" name="Google Shape;381;p62"/>
          <p:cNvGraphicFramePr/>
          <p:nvPr/>
        </p:nvGraphicFramePr>
        <p:xfrm>
          <a:off x="616863" y="963726"/>
          <a:ext cx="7910250" cy="4031320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3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DIAGNÓSTICO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Jan/2025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Análise estrutural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Fev/2025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Entrevistas e pesquisas 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/>
                        <a:t>Abril/2025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Revisão de desempenho e mapeamento de processos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/>
                        <a:t>Abril/2025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Relatório de diagnóstico 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Apresentação dos resultados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ELABORAÇÃO DE NOVA PROPOSTA DE ESTRUTURA ORGANIZACIONAL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Maio/2025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Definição de objetos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Junho/2025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Desenvolvimentos de proposta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Julho/2025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Consultas e revisões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Ago/2025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Planejamento de recursos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Setem/2025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Aprovação da proposta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Setem/2025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Consultas e revisões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Out/2025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Aprovação da proposta e plano de comunicação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Nov/2025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IMPLEMENTAÇÃO DA NOVA ESTRUTURA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Jan/2026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Desenvolvimento de plano de implementação</a:t>
                      </a:r>
                      <a:endParaRPr sz="11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Fev/2026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" name="Google Shape;386;p63"/>
          <p:cNvGraphicFramePr/>
          <p:nvPr/>
        </p:nvGraphicFramePr>
        <p:xfrm>
          <a:off x="616863" y="1223501"/>
          <a:ext cx="7910250" cy="1661280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3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Treinamento e suporte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Abril/2026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Revisão e ajuste de projetos 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Maio/2026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Monitoramento e avaliação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Junho/2026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Conclusão da implementação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Junho/2026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Feedbacks e ajustes</a:t>
                      </a:r>
                      <a:endParaRPr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Setembro/2026</a:t>
                      </a:r>
                      <a:endParaRPr sz="11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8575" marR="68575" marT="34300" marB="34300" anchor="b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2"/>
          <p:cNvSpPr/>
          <p:nvPr/>
        </p:nvSpPr>
        <p:spPr>
          <a:xfrm>
            <a:off x="2762113" y="990475"/>
            <a:ext cx="3287700" cy="466800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2"/>
          <p:cNvSpPr/>
          <p:nvPr/>
        </p:nvSpPr>
        <p:spPr>
          <a:xfrm>
            <a:off x="6144644" y="800213"/>
            <a:ext cx="2894100" cy="184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92"/>
          <p:cNvSpPr/>
          <p:nvPr/>
        </p:nvSpPr>
        <p:spPr>
          <a:xfrm>
            <a:off x="109940" y="2469896"/>
            <a:ext cx="2578500" cy="795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92"/>
          <p:cNvSpPr/>
          <p:nvPr/>
        </p:nvSpPr>
        <p:spPr>
          <a:xfrm>
            <a:off x="6139366" y="2721653"/>
            <a:ext cx="2886000" cy="1138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92"/>
          <p:cNvSpPr/>
          <p:nvPr/>
        </p:nvSpPr>
        <p:spPr>
          <a:xfrm>
            <a:off x="94364" y="786011"/>
            <a:ext cx="2594100" cy="1542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92"/>
          <p:cNvSpPr/>
          <p:nvPr/>
        </p:nvSpPr>
        <p:spPr>
          <a:xfrm>
            <a:off x="104878" y="3380052"/>
            <a:ext cx="2583600" cy="1542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92"/>
          <p:cNvSpPr/>
          <p:nvPr/>
        </p:nvSpPr>
        <p:spPr>
          <a:xfrm>
            <a:off x="2748759" y="1717031"/>
            <a:ext cx="3279900" cy="319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92"/>
          <p:cNvSpPr/>
          <p:nvPr/>
        </p:nvSpPr>
        <p:spPr>
          <a:xfrm>
            <a:off x="6121017" y="3948335"/>
            <a:ext cx="2913000" cy="990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92"/>
          <p:cNvSpPr txBox="1"/>
          <p:nvPr/>
        </p:nvSpPr>
        <p:spPr>
          <a:xfrm>
            <a:off x="197556" y="150442"/>
            <a:ext cx="5697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OBSERVATÓRIO SOCIAL DE UMUARAMA</a:t>
            </a:r>
            <a:endParaRPr sz="2300" b="1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92"/>
          <p:cNvSpPr txBox="1"/>
          <p:nvPr/>
        </p:nvSpPr>
        <p:spPr>
          <a:xfrm>
            <a:off x="133825" y="802051"/>
            <a:ext cx="2512800" cy="15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Bruno Oliveira - Conselho de Desenvolvimento de Umuarama - Câmara Técnica Assuntos Comunitários.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Conselho de Desenvolvimento de Umuarama - Valcir Simão - Presidente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92"/>
          <p:cNvSpPr txBox="1"/>
          <p:nvPr/>
        </p:nvSpPr>
        <p:spPr>
          <a:xfrm>
            <a:off x="197556" y="2299000"/>
            <a:ext cx="2169146" cy="1115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1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Orientar os contribuintes, atuais e futuros, e a conunidade em geral sobre a importância social e econômica dos tributos.</a:t>
            </a:r>
            <a:endParaRPr sz="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Informar a comunidade sobre a composição da carga tributária na renda, no consumo e na propriedade.</a:t>
            </a:r>
            <a:endParaRPr sz="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latin typeface="Calibri"/>
                <a:ea typeface="Calibri"/>
                <a:cs typeface="Calibri"/>
                <a:sym typeface="Calibri"/>
              </a:rPr>
              <a:t>Disseminar e aplicar os instrumentos de controle da transparência e da qualidade da aplicação dos recursos publicos</a:t>
            </a: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92"/>
          <p:cNvSpPr txBox="1"/>
          <p:nvPr/>
        </p:nvSpPr>
        <p:spPr>
          <a:xfrm>
            <a:off x="6121017" y="1046186"/>
            <a:ext cx="28227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Implantação do Observatório social e acompanhamento das contas publicas, de  processos licitatórios e organização de eventos destinas ao esclaricimento social.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1" name="Google Shape;751;p92"/>
          <p:cNvSpPr txBox="1"/>
          <p:nvPr/>
        </p:nvSpPr>
        <p:spPr>
          <a:xfrm>
            <a:off x="2873848" y="995810"/>
            <a:ext cx="9783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92"/>
          <p:cNvSpPr txBox="1"/>
          <p:nvPr/>
        </p:nvSpPr>
        <p:spPr>
          <a:xfrm>
            <a:off x="6088962" y="2740955"/>
            <a:ext cx="27609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Administração de Conflitos em razão de que o conrole das contas públicas e da transparência em licitações pode ferir interesses dos mais diversos. 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3" name="Google Shape;753;p92"/>
          <p:cNvSpPr txBox="1"/>
          <p:nvPr/>
        </p:nvSpPr>
        <p:spPr>
          <a:xfrm>
            <a:off x="133091" y="3480747"/>
            <a:ext cx="26157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Monitoramento sistemático dos processos judiciais contra gestores publicos e orgãos publicos.</a:t>
            </a:r>
            <a:endParaRPr sz="9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Potencialização dos conselhos municipais e aumento da competitividade e traansparências das licitações.</a:t>
            </a:r>
            <a:endParaRPr sz="9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4" name="Google Shape;754;p92"/>
          <p:cNvSpPr txBox="1"/>
          <p:nvPr/>
        </p:nvSpPr>
        <p:spPr>
          <a:xfrm>
            <a:off x="2762113" y="1859579"/>
            <a:ext cx="29871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Sensibilização e articulação com lideranças  lociasi de moral ilibada, notório engajamento as causas sociais;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Organizaçção da estrutura organizacional e diretiva.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Implantaçção de estrutura física para o Observatório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Organização de cursos e treinamentos destinados a formação das pessoas destinadas; a formação dos membros do observatório e da sociedade em geral.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5" name="Google Shape;755;p92"/>
          <p:cNvSpPr txBox="1"/>
          <p:nvPr/>
        </p:nvSpPr>
        <p:spPr>
          <a:xfrm>
            <a:off x="6191979" y="3995474"/>
            <a:ext cx="29343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Ampla divulgação em todas as midias e conquista de espaço gratuito em redes socieis e imprensa.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6" name="Google Shape;756;p92"/>
          <p:cNvSpPr txBox="1"/>
          <p:nvPr/>
        </p:nvSpPr>
        <p:spPr>
          <a:xfrm>
            <a:off x="3764237" y="989895"/>
            <a:ext cx="2219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OBSERVATÓRIO SOCIAL DE UMUARAMA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64"/>
          <p:cNvSpPr/>
          <p:nvPr/>
        </p:nvSpPr>
        <p:spPr>
          <a:xfrm>
            <a:off x="6144644" y="800212"/>
            <a:ext cx="2894192" cy="1841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64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64"/>
          <p:cNvSpPr/>
          <p:nvPr/>
        </p:nvSpPr>
        <p:spPr>
          <a:xfrm>
            <a:off x="6112841" y="2725841"/>
            <a:ext cx="2886000" cy="1138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4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64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64"/>
          <p:cNvSpPr/>
          <p:nvPr/>
        </p:nvSpPr>
        <p:spPr>
          <a:xfrm>
            <a:off x="2769990" y="1731647"/>
            <a:ext cx="3279848" cy="3191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64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4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4"/>
          <p:cNvSpPr txBox="1"/>
          <p:nvPr/>
        </p:nvSpPr>
        <p:spPr>
          <a:xfrm>
            <a:off x="154537" y="990470"/>
            <a:ext cx="25128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Líder do Projeto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Administração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Patrocinador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Gabinete</a:t>
            </a:r>
            <a:endParaRPr sz="11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64"/>
          <p:cNvSpPr txBox="1"/>
          <p:nvPr/>
        </p:nvSpPr>
        <p:spPr>
          <a:xfrm>
            <a:off x="6247767" y="1021236"/>
            <a:ext cx="28227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 base principal do sistema é limitado ao acesso dos funcionários da prefeitura de umuarama, deixando uma seção para seção de acesso do público</a:t>
            </a: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2" name="Google Shape;402;p64"/>
          <p:cNvSpPr txBox="1"/>
          <p:nvPr/>
        </p:nvSpPr>
        <p:spPr>
          <a:xfrm>
            <a:off x="2873848" y="995810"/>
            <a:ext cx="9783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NOME DO PROJETO</a:t>
            </a:r>
            <a:endParaRPr sz="11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64"/>
          <p:cNvSpPr txBox="1"/>
          <p:nvPr/>
        </p:nvSpPr>
        <p:spPr>
          <a:xfrm>
            <a:off x="6182862" y="2754180"/>
            <a:ext cx="2760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</a:rPr>
              <a:t>Vulnerabilidade a ataques cibernéticos</a:t>
            </a:r>
            <a:r>
              <a:rPr lang="en" sz="900">
                <a:solidFill>
                  <a:schemeClr val="dk1"/>
                </a:solidFill>
              </a:rPr>
              <a:t>, a </a:t>
            </a:r>
            <a:r>
              <a:rPr lang="en" sz="900" b="1">
                <a:solidFill>
                  <a:schemeClr val="dk1"/>
                </a:solidFill>
              </a:rPr>
              <a:t>resistência à mudança por parte dos servidores</a:t>
            </a:r>
            <a:r>
              <a:rPr lang="en" sz="900">
                <a:solidFill>
                  <a:schemeClr val="dk1"/>
                </a:solidFill>
              </a:rPr>
              <a:t>, os </a:t>
            </a:r>
            <a:r>
              <a:rPr lang="en" sz="900" b="1">
                <a:solidFill>
                  <a:schemeClr val="dk1"/>
                </a:solidFill>
              </a:rPr>
              <a:t>custos elevados</a:t>
            </a:r>
            <a:r>
              <a:rPr lang="en" sz="900">
                <a:solidFill>
                  <a:schemeClr val="dk1"/>
                </a:solidFill>
              </a:rPr>
              <a:t> da implementação e manutenção dos sistemas, e a </a:t>
            </a:r>
            <a:r>
              <a:rPr lang="en" sz="900" b="1">
                <a:solidFill>
                  <a:schemeClr val="dk1"/>
                </a:solidFill>
              </a:rPr>
              <a:t>dependência tecnológica</a:t>
            </a:r>
            <a:r>
              <a:rPr lang="en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4" name="Google Shape;404;p64"/>
          <p:cNvSpPr txBox="1"/>
          <p:nvPr/>
        </p:nvSpPr>
        <p:spPr>
          <a:xfrm>
            <a:off x="91291" y="3367997"/>
            <a:ext cx="2615700" cy="21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Sistema de gestão eletrônica de documentos:</a:t>
            </a:r>
            <a:r>
              <a:rPr lang="en" sz="800">
                <a:solidFill>
                  <a:schemeClr val="dk1"/>
                </a:solidFill>
              </a:rPr>
              <a:t> Para gerenciar documentos digitais de forma eficiente.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Sistema de gestão de processos:</a:t>
            </a:r>
            <a:r>
              <a:rPr lang="en" sz="800">
                <a:solidFill>
                  <a:schemeClr val="dk1"/>
                </a:solidFill>
              </a:rPr>
              <a:t> Para automatizar e otimizar processos.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Portal de serviços online:</a:t>
            </a:r>
            <a:r>
              <a:rPr lang="en" sz="800">
                <a:solidFill>
                  <a:schemeClr val="dk1"/>
                </a:solidFill>
              </a:rPr>
              <a:t> Para oferecer serviços públicos digitais aos cidadãos.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Sistema de assinatura eletrônica:</a:t>
            </a:r>
            <a:r>
              <a:rPr lang="en" sz="800">
                <a:solidFill>
                  <a:schemeClr val="dk1"/>
                </a:solidFill>
              </a:rPr>
              <a:t> Para validar documentos digitais.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Suíte de produtividade:</a:t>
            </a:r>
            <a:r>
              <a:rPr lang="en" sz="800">
                <a:solidFill>
                  <a:schemeClr val="dk1"/>
                </a:solidFill>
              </a:rPr>
              <a:t> Criação e edição de documentos.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5" name="Google Shape;405;p64"/>
          <p:cNvSpPr txBox="1"/>
          <p:nvPr/>
        </p:nvSpPr>
        <p:spPr>
          <a:xfrm>
            <a:off x="2762125" y="1859575"/>
            <a:ext cx="3240300" cy="18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Planejamento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Equipe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Implementação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Segurança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Adoção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Considerações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Benefícios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Pontos-chave</a:t>
            </a:r>
            <a:endParaRPr sz="9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6" name="Google Shape;406;p64"/>
          <p:cNvSpPr txBox="1"/>
          <p:nvPr/>
        </p:nvSpPr>
        <p:spPr>
          <a:xfrm>
            <a:off x="6191979" y="3995474"/>
            <a:ext cx="29343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Através de reuniões de grupo e palestras com envolvimento da Sec. Comunicação.</a:t>
            </a: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407" name="Google Shape;407;p64"/>
          <p:cNvSpPr txBox="1"/>
          <p:nvPr/>
        </p:nvSpPr>
        <p:spPr>
          <a:xfrm>
            <a:off x="98975" y="2413650"/>
            <a:ext cx="25785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Transformar digitalmente os processos da Prefeitura de Umuarama com foco na promoção da eficiência e na redução da burocracia.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3761465" y="1068593"/>
            <a:ext cx="205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Processos Digitais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PROCESSOS DIGITAIS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" name="Google Shape;415;p65"/>
          <p:cNvGraphicFramePr/>
          <p:nvPr/>
        </p:nvGraphicFramePr>
        <p:xfrm>
          <a:off x="518988" y="1080701"/>
          <a:ext cx="8170000" cy="402826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Planejamento: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contratação de consultoria .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Assinatura do Contrato da Licitação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Elaboração edital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Feito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Realização da Licitação 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No Aguardo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Assinatura do contrato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30 dias após licitação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Equipe: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Treinar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30 dias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Comunicar 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Preparar a equipe para a mudança.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SzPts val="1100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Implementação: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Configurar sistemas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60 dias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Migrar dados 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Testar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-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SzPts val="1100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Segurança: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Estabelecer políticas - Controlar acessos - Proteger dados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30 dias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Adoção: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Lançar serviços digitais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90 dias após Assinatura do contrato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Monitorar - Oferecer suporte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Permanente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Considerações: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Legislação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60 dias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Cultura</a:t>
                      </a:r>
                      <a:endParaRPr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Permanente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16" name="Google Shape;416;p65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5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5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PROCESSOS DIGITAIS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" name="Google Shape;423;p66"/>
          <p:cNvGraphicFramePr/>
          <p:nvPr/>
        </p:nvGraphicFramePr>
        <p:xfrm>
          <a:off x="518988" y="1080701"/>
          <a:ext cx="8170000" cy="1860950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SzPts val="1100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Benefícios: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Agilidade, transparência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Permanente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Redução de custos e melhoria da qualidade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180 dias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SzPts val="1100"/>
                        <a:buNone/>
                      </a:pPr>
                      <a:r>
                        <a:rPr lang="en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Pontos-chave:</a:t>
                      </a: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 Mapeamento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Permanente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 em tecnologia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Permanente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Capacitação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Permanente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Comunicação e segurança.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Permanente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34300" marB="34300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4" name="Google Shape;424;p66"/>
          <p:cNvSpPr txBox="1"/>
          <p:nvPr/>
        </p:nvSpPr>
        <p:spPr>
          <a:xfrm>
            <a:off x="197556" y="150442"/>
            <a:ext cx="6333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6"/>
          <p:cNvSpPr txBox="1"/>
          <p:nvPr/>
        </p:nvSpPr>
        <p:spPr>
          <a:xfrm>
            <a:off x="197556" y="150442"/>
            <a:ext cx="5342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ts val="23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66"/>
          <p:cNvSpPr txBox="1"/>
          <p:nvPr/>
        </p:nvSpPr>
        <p:spPr>
          <a:xfrm>
            <a:off x="133090" y="179981"/>
            <a:ext cx="59166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PROCESSOS DIGITAIS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7"/>
          <p:cNvSpPr/>
          <p:nvPr/>
        </p:nvSpPr>
        <p:spPr>
          <a:xfrm>
            <a:off x="6144650" y="800220"/>
            <a:ext cx="2894100" cy="111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7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7"/>
          <p:cNvSpPr/>
          <p:nvPr/>
        </p:nvSpPr>
        <p:spPr>
          <a:xfrm>
            <a:off x="6139400" y="1961025"/>
            <a:ext cx="2886000" cy="1881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7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7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7"/>
          <p:cNvSpPr/>
          <p:nvPr/>
        </p:nvSpPr>
        <p:spPr>
          <a:xfrm>
            <a:off x="2748759" y="1717031"/>
            <a:ext cx="3279900" cy="319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7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7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7"/>
          <p:cNvSpPr txBox="1"/>
          <p:nvPr/>
        </p:nvSpPr>
        <p:spPr>
          <a:xfrm>
            <a:off x="133837" y="1167695"/>
            <a:ext cx="25128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Papéis e Responsabilidades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Controladoria Interna Municipal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7"/>
          <p:cNvSpPr txBox="1"/>
          <p:nvPr/>
        </p:nvSpPr>
        <p:spPr>
          <a:xfrm>
            <a:off x="6165267" y="861886"/>
            <a:ext cx="28227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Delimitação do Escopo e Limites.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dos objetivos e metas da plataforma de ouvidoria digital, acompanhamento na implementação da plataforma, acompanhamento do treinamento e capacitação, comunicação e divulgação, avaliação e monitoramento.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7"/>
          <p:cNvSpPr txBox="1"/>
          <p:nvPr/>
        </p:nvSpPr>
        <p:spPr>
          <a:xfrm>
            <a:off x="2873848" y="995810"/>
            <a:ext cx="9783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NOME DO PROJETO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7"/>
          <p:cNvSpPr txBox="1"/>
          <p:nvPr/>
        </p:nvSpPr>
        <p:spPr>
          <a:xfrm>
            <a:off x="6231362" y="1965230"/>
            <a:ext cx="27609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Restrição orçamentária;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Resistência à mudança (funcionários podem mostrar resistência a adoção da nova ferramenta);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Insuficiencia de infraestrutura tecnológica, qualidade dos equipamentos etc;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Segurança da informação (privacidade e proteção dos dados dos cidadãos);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Falta de treinamento adequado para os servidores pode resultar em uso inadequado ou subutilização da ferramenta;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Acessibilidade e inclusão (exclusão de alguns segmentos da população e não familiaridade com ferramentas digitais).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7"/>
          <p:cNvSpPr txBox="1"/>
          <p:nvPr/>
        </p:nvSpPr>
        <p:spPr>
          <a:xfrm>
            <a:off x="133091" y="3480747"/>
            <a:ext cx="26157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Plataforma de Ouvidoria Digital (app, whatsapp, chatbot) implementada;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Manuais, guias e cartilhas disponibilizados;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Relatórios de monitoramento e avaliação concluídos;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Pesquisa de satisfação realizada.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7"/>
          <p:cNvSpPr txBox="1"/>
          <p:nvPr/>
        </p:nvSpPr>
        <p:spPr>
          <a:xfrm>
            <a:off x="2762113" y="1859578"/>
            <a:ext cx="29871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Analítica do Projeto(WBS)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do projeto;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Contratação da plataforma;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Levantamento de requisitos;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para a adequada Integração(Preferencialmente) e Implantação;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e Acompanhamento para capacitação adequada;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avaliação.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7"/>
          <p:cNvSpPr txBox="1"/>
          <p:nvPr/>
        </p:nvSpPr>
        <p:spPr>
          <a:xfrm>
            <a:off x="6144654" y="3992124"/>
            <a:ext cx="29343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campanhas de comunicação para informar e sensibilizar a população sobre a existência e a importância da Ouvidoria Digital, incluindo materiais de divulgação através de manuais, cartilhas e guias orientativos disponibilizados para os munícipes.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67"/>
          <p:cNvSpPr txBox="1"/>
          <p:nvPr/>
        </p:nvSpPr>
        <p:spPr>
          <a:xfrm>
            <a:off x="98983" y="2469896"/>
            <a:ext cx="25389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Principal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a  ouvidoria digital, promovendo a ampliação do acesso ao cidadão aos serviços públicos municipais de forma digital, facilitada, intuitiva, internamente funcional e informacional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7"/>
          <p:cNvSpPr txBox="1"/>
          <p:nvPr/>
        </p:nvSpPr>
        <p:spPr>
          <a:xfrm>
            <a:off x="3761465" y="1068593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Ouvidoria Digital</a:t>
            </a:r>
            <a:endParaRPr sz="1100"/>
          </a:p>
        </p:txBody>
      </p:sp>
      <p:sp>
        <p:nvSpPr>
          <p:cNvPr id="449" name="Google Shape;449;p67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OUVIDORIA DIGITAL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oogle Shape;454;p68"/>
          <p:cNvGraphicFramePr/>
          <p:nvPr/>
        </p:nvGraphicFramePr>
        <p:xfrm>
          <a:off x="518988" y="1080701"/>
          <a:ext cx="8170000" cy="398112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Planejamento do projeto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Identificação de requisitos e funcionalidades da ouvidoria digital e estabelecimento de metas e objetivos do projeto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Designação da equipe e definição de papéis e responsabilidades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Definição de marcos e prazos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Planejamento do orçamento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 b="1"/>
                        <a:t>Aquisição da plataforma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Elaboração de documentação técnica (levantamento de requisitos) - fase interna da Licitção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Aquisição da plataforma - homologação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Implantação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Testes e validação da plataforma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Integração e implantação 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Preferencialmente haver Integração com sistemas existentes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 b="1"/>
                        <a:t>Comunicação e Capacitação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800"/>
                        <a:t>Treinamento da equipe responsável e servidores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Produção de guias e manuais de uso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Planejamento da campanha de comunicação (criação de materiais de divulgação, panfletos, vídeos, redes sociais)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55" name="Google Shape;455;p68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8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8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OUVIDORIA DIGITAL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" name="Google Shape;462;p69"/>
          <p:cNvGraphicFramePr/>
          <p:nvPr/>
        </p:nvGraphicFramePr>
        <p:xfrm>
          <a:off x="518988" y="1080701"/>
          <a:ext cx="8170000" cy="387742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 b="1"/>
                        <a:t>Comunicação e Capacitação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Campanha de divulgação (mídias sociais etc)</a:t>
                      </a:r>
                      <a:endParaRPr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/>
                        <a:t>Lançamento da plataforma</a:t>
                      </a:r>
                      <a:endParaRPr/>
                    </a:p>
                  </a:txBody>
                  <a:tcPr marL="68575" marR="68575" marT="34300" marB="34300">
                    <a:lnB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Monitoramento e avaliação</a:t>
                      </a:r>
                      <a:endParaRPr sz="800" b="1"/>
                    </a:p>
                  </a:txBody>
                  <a:tcPr marL="68575" marR="68575" marT="34300" marB="34300">
                    <a:lnT w="127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Relatórios de desempenho (coleta e análise de dados sobre uso da ouvidoria digital)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/>
                        <a:t>Número de ouvidorias registradas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/>
                        <a:t>Número de demandas concluídas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Avaliação de satisfação com os cidadãos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Identificação de pontos de melhoria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63" name="Google Shape;463;p69"/>
          <p:cNvSpPr txBox="1"/>
          <p:nvPr/>
        </p:nvSpPr>
        <p:spPr>
          <a:xfrm>
            <a:off x="3543400" y="2400318"/>
            <a:ext cx="2057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9"/>
          <p:cNvSpPr txBox="1"/>
          <p:nvPr/>
        </p:nvSpPr>
        <p:spPr>
          <a:xfrm>
            <a:off x="197556" y="150442"/>
            <a:ext cx="6333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9"/>
          <p:cNvSpPr txBox="1"/>
          <p:nvPr/>
        </p:nvSpPr>
        <p:spPr>
          <a:xfrm>
            <a:off x="133090" y="179981"/>
            <a:ext cx="59166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OUVIDORIA DIGITAL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2"/>
          <p:cNvSpPr/>
          <p:nvPr/>
        </p:nvSpPr>
        <p:spPr>
          <a:xfrm>
            <a:off x="2762113" y="990475"/>
            <a:ext cx="3287700" cy="466800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2"/>
          <p:cNvSpPr/>
          <p:nvPr/>
        </p:nvSpPr>
        <p:spPr>
          <a:xfrm>
            <a:off x="6144644" y="800213"/>
            <a:ext cx="2894100" cy="184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62"/>
          <p:cNvSpPr/>
          <p:nvPr/>
        </p:nvSpPr>
        <p:spPr>
          <a:xfrm>
            <a:off x="109940" y="2469896"/>
            <a:ext cx="2578500" cy="795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2"/>
          <p:cNvSpPr/>
          <p:nvPr/>
        </p:nvSpPr>
        <p:spPr>
          <a:xfrm>
            <a:off x="6139366" y="2721653"/>
            <a:ext cx="2886000" cy="1138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2"/>
          <p:cNvSpPr/>
          <p:nvPr/>
        </p:nvSpPr>
        <p:spPr>
          <a:xfrm>
            <a:off x="94364" y="786011"/>
            <a:ext cx="2594100" cy="1542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2"/>
          <p:cNvSpPr/>
          <p:nvPr/>
        </p:nvSpPr>
        <p:spPr>
          <a:xfrm>
            <a:off x="104878" y="3380052"/>
            <a:ext cx="2583600" cy="15429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2"/>
          <p:cNvSpPr/>
          <p:nvPr/>
        </p:nvSpPr>
        <p:spPr>
          <a:xfrm>
            <a:off x="2748759" y="1717031"/>
            <a:ext cx="3279900" cy="319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62"/>
          <p:cNvSpPr/>
          <p:nvPr/>
        </p:nvSpPr>
        <p:spPr>
          <a:xfrm>
            <a:off x="6121017" y="3948335"/>
            <a:ext cx="2913000" cy="990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62"/>
          <p:cNvSpPr txBox="1"/>
          <p:nvPr/>
        </p:nvSpPr>
        <p:spPr>
          <a:xfrm>
            <a:off x="197556" y="150442"/>
            <a:ext cx="5342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ts val="2300"/>
              <a:buFont typeface="Calibri"/>
              <a:buNone/>
            </a:pPr>
            <a:endParaRPr sz="2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62"/>
          <p:cNvSpPr txBox="1"/>
          <p:nvPr/>
        </p:nvSpPr>
        <p:spPr>
          <a:xfrm>
            <a:off x="133837" y="1167695"/>
            <a:ext cx="2512800" cy="8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pt-BR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9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Secretaria de Gestão Integrada</a:t>
            </a:r>
            <a:endParaRPr sz="9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pt-BR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Prefeito</a:t>
            </a:r>
            <a:endParaRPr sz="8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5" name="Google Shape;365;p62"/>
          <p:cNvSpPr txBox="1"/>
          <p:nvPr/>
        </p:nvSpPr>
        <p:spPr>
          <a:xfrm>
            <a:off x="6121017" y="1046186"/>
            <a:ext cx="28227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o que está no escopo e o que não está.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Toda </a:t>
            </a:r>
            <a:r>
              <a:rPr lang="pt-BR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</a:t>
            </a: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deve ser delimitada para atender as ações que resultem na captação de recursos.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6" name="Google Shape;366;p62"/>
          <p:cNvSpPr txBox="1"/>
          <p:nvPr/>
        </p:nvSpPr>
        <p:spPr>
          <a:xfrm>
            <a:off x="2873848" y="995810"/>
            <a:ext cx="9783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2"/>
          <p:cNvSpPr txBox="1"/>
          <p:nvPr/>
        </p:nvSpPr>
        <p:spPr>
          <a:xfrm>
            <a:off x="6182862" y="2754180"/>
            <a:ext cx="2760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</a:t>
            </a:r>
            <a:endParaRPr sz="12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Ausência de orçamento;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Falta de equipe técnica;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Falta de engajamento da equipe;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8" name="Google Shape;368;p62"/>
          <p:cNvSpPr txBox="1"/>
          <p:nvPr/>
        </p:nvSpPr>
        <p:spPr>
          <a:xfrm>
            <a:off x="133091" y="3480747"/>
            <a:ext cx="26157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 do projeto para o alcance do objetivo</a:t>
            </a:r>
            <a:endParaRPr sz="9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chitects Daughter"/>
              <a:buChar char="-"/>
            </a:pPr>
            <a:r>
              <a:rPr lang="pt-BR" sz="9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Equipe estruturada</a:t>
            </a:r>
            <a:endParaRPr sz="9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chitects Daughter"/>
              <a:buChar char="-"/>
            </a:pPr>
            <a:r>
              <a:rPr lang="pt-BR" sz="9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Monitoramento, análise e cumprimento de Editais de captação de Recursos</a:t>
            </a:r>
            <a:endParaRPr sz="9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chitects Daughter"/>
              <a:buChar char="-"/>
            </a:pPr>
            <a:r>
              <a:rPr lang="pt-BR" sz="9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Ações Preventivas</a:t>
            </a:r>
            <a:endParaRPr sz="9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chitects Daughter"/>
              <a:buChar char="-"/>
            </a:pPr>
            <a:r>
              <a:rPr lang="pt-BR" sz="9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Eficiência execução de convênios</a:t>
            </a:r>
            <a:endParaRPr sz="9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9" name="Google Shape;369;p62"/>
          <p:cNvSpPr txBox="1"/>
          <p:nvPr/>
        </p:nvSpPr>
        <p:spPr>
          <a:xfrm>
            <a:off x="2762113" y="1859579"/>
            <a:ext cx="2987100" cy="29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as principais etapas do planejamento e do desenvolvimento do projeto.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AutoNum type="arabicPeriod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Estruturar equipe da Secretaria de Gabinete e Gestão Integrada para monitoramento, análise, cumprimento e relacionamento com intuito de identificar editais de programas do Governo Estadual e Federal, Fundações e iniciativa Privada que se encaixem em necessidade e projetos da administração Municipal;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AutoNum type="arabicPeriod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Análise da Procuradoria da documentação requisitada no edital pretendido;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AutoNum type="arabicPeriod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Ações preventivas de regularização de áreas para atender propostas de investimentos dentro dos prazos dos editais pretendidos;;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AutoNum type="arabicPeriod"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Capacitação de equipe que será responsável por gerenciar e executar convênios desde a formalização até a execução, visando cumprir prazos e critérios estabelecidos, garantindo eficiência;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AutoNum type="arabicPeriod"/>
            </a:pPr>
            <a:r>
              <a:rPr lang="pt-BR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</a:t>
            </a: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onitorar os programas e demais recursos.</a:t>
            </a:r>
            <a:endParaRPr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70" name="Google Shape;370;p62"/>
          <p:cNvSpPr txBox="1"/>
          <p:nvPr/>
        </p:nvSpPr>
        <p:spPr>
          <a:xfrm>
            <a:off x="6191979" y="3995474"/>
            <a:ext cx="2934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2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Reunião com os Secretários para divulgação de editais e prazos para elaboração de projetos direcionados à captação.</a:t>
            </a: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71" name="Google Shape;371;p62"/>
          <p:cNvSpPr txBox="1"/>
          <p:nvPr/>
        </p:nvSpPr>
        <p:spPr>
          <a:xfrm>
            <a:off x="2819398" y="2356514"/>
            <a:ext cx="316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62"/>
          <p:cNvSpPr txBox="1"/>
          <p:nvPr/>
        </p:nvSpPr>
        <p:spPr>
          <a:xfrm>
            <a:off x="98983" y="2434904"/>
            <a:ext cx="25389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Promover a estruturação da unidade com capacitação de equipe e elaboração de banco de projetos para consolidação de propostas qualificadas para a busca de recursos junto ao governo federal, estadual e novas parcerias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2"/>
          <p:cNvSpPr txBox="1"/>
          <p:nvPr/>
        </p:nvSpPr>
        <p:spPr>
          <a:xfrm>
            <a:off x="3852055" y="1066739"/>
            <a:ext cx="20574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de Projetos para Captação de Recursos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2"/>
          <p:cNvSpPr txBox="1"/>
          <p:nvPr/>
        </p:nvSpPr>
        <p:spPr>
          <a:xfrm>
            <a:off x="311856" y="179981"/>
            <a:ext cx="5342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None/>
            </a:pPr>
            <a:r>
              <a:rPr lang="pt-BR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CENTRAL DE PROJETOS PARA CAPTAÇÃO DE RECURSOS</a:t>
            </a:r>
            <a:endParaRPr sz="2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63"/>
          <p:cNvGraphicFramePr/>
          <p:nvPr/>
        </p:nvGraphicFramePr>
        <p:xfrm>
          <a:off x="518988" y="1080701"/>
          <a:ext cx="8170000" cy="3241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Ações e marcos intermediários</a:t>
                      </a:r>
                      <a:endParaRPr sz="12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/>
                        <a:t>Data término previsto</a:t>
                      </a:r>
                      <a:endParaRPr sz="11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Estruturar equipe da Secretaria de Gabinete e Gestão Integrada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15/12/2025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Criar divisão específica para esta finalidade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15/06/2025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Contratar servidores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15/09/2025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Capacitar inicialmente equipe com cursos, visitas técnicas, fóruns e etc, principalmente referente ao manuseio das plataformas e sistemas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15/12/2025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da Procuradoria referente ao edital pretendido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/>
                        <a:t>3 meses (varia de acordo com o surgimento de propostas)</a:t>
                      </a:r>
                      <a:endParaRPr sz="800" u="none" strike="noStrike" cap="none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b="0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Acompanhar os editais disponíveis</a:t>
                      </a:r>
                      <a:endParaRPr sz="8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</a:rPr>
                        <a:t>1 mês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Validar a necessidade e viabilidade com a secretaria a ser interessada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</a:rPr>
                        <a:t>1 mês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Solicitar documentos a secretaria a ser interessada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</a:rPr>
                        <a:t>0,5 mês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Secretaria da Procuradoria-Geral avaliar o edital e dar parecer</a:t>
                      </a:r>
                      <a:endParaRPr sz="8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rgbClr val="FF0000"/>
                          </a:solidFill>
                        </a:rPr>
                        <a:t>0,5 mês</a:t>
                      </a:r>
                      <a:endParaRPr sz="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Capacitar a equipe de forma periódica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/>
                        <a:t>-</a:t>
                      </a:r>
                      <a:endParaRPr sz="800" u="none" strike="noStrike" cap="none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cursos de capacitação periódica da equipe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/>
                        <a:t>-</a:t>
                      </a:r>
                      <a:endParaRPr sz="800" u="none" strike="noStrike" cap="none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Monitoramento dos possíveis editais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strike="noStrike" cap="none"/>
                        <a:t>-</a:t>
                      </a:r>
                      <a:endParaRPr sz="800" u="none" strike="noStrike" cap="none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Realizar o acompanhamento periódico das plataformas, sistemas e afins com o objetivo de angariar recursos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u="none" strike="noStrike" cap="none"/>
                        <a:t>-</a:t>
                      </a:r>
                      <a:endParaRPr sz="800" u="none" strike="noStrike" cap="none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80" name="Google Shape;380;p63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3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pt-BR" sz="2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3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6837"/>
              <a:buFont typeface="Calibri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CENTRAL DE PROJETOS PARA CAPTAÇÃO DE RECURSOS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1" name="Google Shape;761;p93"/>
          <p:cNvGraphicFramePr/>
          <p:nvPr/>
        </p:nvGraphicFramePr>
        <p:xfrm>
          <a:off x="518988" y="1080701"/>
          <a:ext cx="8170000" cy="8079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chitects Daughter"/>
                        <a:buAutoNum type="arabicPeriod"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Sensibilização e articulação com lideranças  locais, de moral ilibada e notório engajamento as causas sociais;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1.1 - Articulação com pessoas de adequado perfil para compor o quadro do observatório;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1.2 - Promover reuniões de sensibilização para escolha/eleição da diretoria 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chitects Daughter"/>
                        <a:buAutoNum type="arabicPeriod"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Definicaçao da estrutura organizacional e diretiva.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2.1 - Construir o organograma e estrutura formal  do Observatório;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chitects Daughter"/>
                        <a:buAutoNum type="arabicPeriod"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Implantaçção de estrutura física para o Observatório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3.1 - Escolha de local adequado ao funcionamento do Observatório tendo em conta suas características;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3.2 - Formalização de contratos  de locação;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chitects Daughter"/>
                        <a:buAutoNum type="arabicPeriod"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Organização de cursos e treinamentos destinados a formação das  membros do observatório e da sociedade em geral</a:t>
                      </a:r>
                      <a:endParaRPr>
                        <a:latin typeface="Architects Daughter"/>
                        <a:ea typeface="Architects Daughter"/>
                        <a:cs typeface="Architects Daughter"/>
                        <a:sym typeface="Architects Daughter"/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Architects Daughter"/>
                          <a:ea typeface="Architects Daughter"/>
                          <a:cs typeface="Architects Daughter"/>
                          <a:sym typeface="Architects Daughter"/>
                        </a:rPr>
                        <a:t>4.1. - Organização de eventos de conscientização da sociedade, sobre a importância do Observatório e dos trabalhos a ele elencados.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31/06/2025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31/12/2025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31/12/2025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31/12/2026</a:t>
                      </a: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62" name="Google Shape;762;p93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93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47;p92">
            <a:extLst>
              <a:ext uri="{FF2B5EF4-FFF2-40B4-BE49-F238E27FC236}">
                <a16:creationId xmlns:a16="http://schemas.microsoft.com/office/drawing/2014/main" id="{CB584D1C-FB61-4F29-991C-E72FB6D00834}"/>
              </a:ext>
            </a:extLst>
          </p:cNvPr>
          <p:cNvSpPr txBox="1"/>
          <p:nvPr/>
        </p:nvSpPr>
        <p:spPr>
          <a:xfrm>
            <a:off x="197556" y="150442"/>
            <a:ext cx="56973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OBSERVATÓRIO SOCIAL DE UMUARAMA</a:t>
            </a:r>
            <a:endParaRPr sz="2300" b="1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8"/>
          <p:cNvSpPr/>
          <p:nvPr/>
        </p:nvSpPr>
        <p:spPr>
          <a:xfrm>
            <a:off x="6144644" y="800212"/>
            <a:ext cx="2894192" cy="1841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8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8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8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8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8"/>
          <p:cNvSpPr/>
          <p:nvPr/>
        </p:nvSpPr>
        <p:spPr>
          <a:xfrm>
            <a:off x="2748759" y="1793231"/>
            <a:ext cx="3279900" cy="319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8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8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8"/>
          <p:cNvSpPr txBox="1"/>
          <p:nvPr/>
        </p:nvSpPr>
        <p:spPr>
          <a:xfrm>
            <a:off x="133837" y="1167695"/>
            <a:ext cx="25128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Papéis e Responsabilidades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Gabinete e Gestão Integrada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8"/>
          <p:cNvSpPr txBox="1"/>
          <p:nvPr/>
        </p:nvSpPr>
        <p:spPr>
          <a:xfrm>
            <a:off x="125000" y="2392988"/>
            <a:ext cx="25128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Principal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uma ação itinerante em que seria implantado com implantação de gabinete móvel na cidade mensalmente, permitindo ouvir diretamente as demandas e realizar prestação de contas de ações 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executadas.</a:t>
            </a:r>
            <a:endParaRPr sz="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8"/>
          <p:cNvSpPr txBox="1"/>
          <p:nvPr/>
        </p:nvSpPr>
        <p:spPr>
          <a:xfrm>
            <a:off x="6121017" y="1046186"/>
            <a:ext cx="28227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Delimitação do Escopo e Limites.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Descentralização da prefeitura levando os serviços disponíveis da administração, ouvindo as demandas dos munícipes e realizando a prestação de contas das ações executadas.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9" name="Google Shape;159;p48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8"/>
          <p:cNvSpPr txBox="1"/>
          <p:nvPr/>
        </p:nvSpPr>
        <p:spPr>
          <a:xfrm>
            <a:off x="6182862" y="2754180"/>
            <a:ext cx="276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Riscos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-"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Restrição orçamentária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-"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engajamento da equipe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-"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Desinteresse político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-"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Logística (dificuldade no transporte e deslocamento) 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-"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Aceitação pública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Char char="-"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Espaços físicos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8"/>
          <p:cNvSpPr txBox="1"/>
          <p:nvPr/>
        </p:nvSpPr>
        <p:spPr>
          <a:xfrm>
            <a:off x="133100" y="3480749"/>
            <a:ext cx="26157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Serviços levantados;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Ações no território planejadas;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Bairros mapeados;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Estratégia de comunicação implementada;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Equipe capacitada;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Atividades acompanhadas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8"/>
          <p:cNvSpPr txBox="1"/>
          <p:nvPr/>
        </p:nvSpPr>
        <p:spPr>
          <a:xfrm>
            <a:off x="2762113" y="1859578"/>
            <a:ext cx="2987100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Analítica do Projeto(WBS)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do projeto;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os serviços que serão executados;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Mapear os bairros (verificar estrutura);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Criar cronograma de execução das ações;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Treinamento da equipe;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Comunicação;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Execução das atividades;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e monitoramento.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8"/>
          <p:cNvSpPr txBox="1"/>
          <p:nvPr/>
        </p:nvSpPr>
        <p:spPr>
          <a:xfrm>
            <a:off x="6191979" y="3995474"/>
            <a:ext cx="29343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 de campanhas de comunicação para divulgação das ações que serão realizadas através de mídias sociais, sítios,  imprensa etc.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8"/>
          <p:cNvSpPr txBox="1"/>
          <p:nvPr/>
        </p:nvSpPr>
        <p:spPr>
          <a:xfrm>
            <a:off x="2819398" y="2571750"/>
            <a:ext cx="3164136" cy="48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8"/>
          <p:cNvSpPr txBox="1"/>
          <p:nvPr/>
        </p:nvSpPr>
        <p:spPr>
          <a:xfrm>
            <a:off x="3761465" y="1068593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Prefeitura nos bairros</a:t>
            </a:r>
            <a:endParaRPr sz="1100"/>
          </a:p>
        </p:txBody>
      </p:sp>
      <p:sp>
        <p:nvSpPr>
          <p:cNvPr id="166" name="Google Shape;166;p48"/>
          <p:cNvSpPr txBox="1"/>
          <p:nvPr/>
        </p:nvSpPr>
        <p:spPr>
          <a:xfrm>
            <a:off x="311856" y="2647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PREFEITURA NOS BAIRROS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49"/>
          <p:cNvGraphicFramePr/>
          <p:nvPr/>
        </p:nvGraphicFramePr>
        <p:xfrm>
          <a:off x="518988" y="1080701"/>
          <a:ext cx="8170000" cy="372667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Planejamento do projeto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Levantar os serviços que serão executados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Mapear os bairros (verificar estrutura)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Criar cronograma de execução das ações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Treinamento da equipe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Divulgação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Início da execução das atividades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Avaliação e monitoramento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2" name="Google Shape;172;p49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9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9"/>
          <p:cNvSpPr txBox="1"/>
          <p:nvPr/>
        </p:nvSpPr>
        <p:spPr>
          <a:xfrm>
            <a:off x="311856" y="2647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PREFEITURA NOS BAIRROS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0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0"/>
          <p:cNvSpPr/>
          <p:nvPr/>
        </p:nvSpPr>
        <p:spPr>
          <a:xfrm>
            <a:off x="6144644" y="800213"/>
            <a:ext cx="2894100" cy="184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0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0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0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0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0"/>
          <p:cNvSpPr/>
          <p:nvPr/>
        </p:nvSpPr>
        <p:spPr>
          <a:xfrm>
            <a:off x="2748759" y="1717031"/>
            <a:ext cx="3279848" cy="3191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0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0"/>
          <p:cNvSpPr txBox="1"/>
          <p:nvPr/>
        </p:nvSpPr>
        <p:spPr>
          <a:xfrm>
            <a:off x="133837" y="1167695"/>
            <a:ext cx="2512870" cy="85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Secretário de Fazenda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:Prefeitura</a:t>
            </a:r>
            <a:endParaRPr sz="8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89" name="Google Shape;189;p50"/>
          <p:cNvSpPr txBox="1"/>
          <p:nvPr/>
        </p:nvSpPr>
        <p:spPr>
          <a:xfrm>
            <a:off x="6121017" y="1046186"/>
            <a:ext cx="28227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o que está no escopo e o que não está.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Poder público delimita as propostas para que a comunidade não traga demandas desnecessárias;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0" name="Google Shape;190;p50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0"/>
          <p:cNvSpPr txBox="1"/>
          <p:nvPr/>
        </p:nvSpPr>
        <p:spPr>
          <a:xfrm>
            <a:off x="6182862" y="2754180"/>
            <a:ext cx="2760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Riscos: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Falta de orçamento;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Comunidade não aderir;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2" name="Google Shape;192;p50"/>
          <p:cNvSpPr txBox="1"/>
          <p:nvPr/>
        </p:nvSpPr>
        <p:spPr>
          <a:xfrm>
            <a:off x="133091" y="3328347"/>
            <a:ext cx="2615700" cy="14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 do projeto para o alcance do objetivo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Metodologia definida;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Restringir limite do orçamento;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Orçamento Participativo Regulamentado;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Plataforma desenvolvida;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Proposta definida pela Administração;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Orçamento disponibilizado para a população;;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Proposta final divulgada;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Projeto de Lei Elaborado participativo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3" name="Google Shape;193;p50"/>
          <p:cNvSpPr txBox="1"/>
          <p:nvPr/>
        </p:nvSpPr>
        <p:spPr>
          <a:xfrm>
            <a:off x="2911125" y="1800454"/>
            <a:ext cx="2987100" cy="3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as principais etapas do planejamento e do desenvolvimento do projeto.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Ajustar a metodologia para definição das propostas que comporão o Orçamento participativo;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Estabelecer os limites orçamentário para elaboração do orçamento participativo;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Publicação de Decreto que regulamenta as etapas de elaboração do orçamento participativo e prazos;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Desenvolver uma plataforma online em que os cidadãos possam encaminhar e ter acesso as propostas do orçamento de acordo com as normas estabelecidas no Decreto Regulamentador;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Definir as propostas pelas Administração direta e indireta ;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Disponibilizar as proposta de melhorias que podem ser inseridas no orçamento para comunidade votar; 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Divulgar proposta final de investimentos em áreas como saúde, educação, infraestrutura e meio ambiente.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Encaminhar Projeto de Lei consolidado para o Poder Legislativo;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4" name="Google Shape;194;p50"/>
          <p:cNvSpPr txBox="1"/>
          <p:nvPr/>
        </p:nvSpPr>
        <p:spPr>
          <a:xfrm>
            <a:off x="6191979" y="3995474"/>
            <a:ext cx="29343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Reunião para definir metodologia do orçamento participativo;</a:t>
            </a:r>
            <a:endParaRPr sz="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Divulgação do Projeto e Publicação do Decreto Regulamentador;</a:t>
            </a:r>
            <a:endParaRPr sz="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Reunião com a administração direta e indireta para definir as propostas.</a:t>
            </a:r>
            <a:endParaRPr sz="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Divulgação efetiva para alcançar a comunidade;</a:t>
            </a:r>
            <a:endParaRPr sz="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5" name="Google Shape;195;p50"/>
          <p:cNvSpPr txBox="1"/>
          <p:nvPr/>
        </p:nvSpPr>
        <p:spPr>
          <a:xfrm>
            <a:off x="3461348" y="2903589"/>
            <a:ext cx="316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 txBox="1"/>
          <p:nvPr/>
        </p:nvSpPr>
        <p:spPr>
          <a:xfrm>
            <a:off x="98983" y="2469896"/>
            <a:ext cx="2538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Implementar metodologia de orçamento participativo, permitindo que a população participe diretamente da definição das prioridades do orçamento municipal.</a:t>
            </a:r>
            <a:endParaRPr sz="1100"/>
          </a:p>
        </p:txBody>
      </p:sp>
      <p:sp>
        <p:nvSpPr>
          <p:cNvPr id="197" name="Google Shape;197;p50"/>
          <p:cNvSpPr txBox="1"/>
          <p:nvPr/>
        </p:nvSpPr>
        <p:spPr>
          <a:xfrm>
            <a:off x="3761465" y="1068593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Orçamento Participativo</a:t>
            </a:r>
            <a:endParaRPr sz="1100"/>
          </a:p>
        </p:txBody>
      </p:sp>
      <p:sp>
        <p:nvSpPr>
          <p:cNvPr id="198" name="Google Shape;198;p50"/>
          <p:cNvSpPr txBox="1"/>
          <p:nvPr/>
        </p:nvSpPr>
        <p:spPr>
          <a:xfrm>
            <a:off x="311856" y="179981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ORÇAMENTO PARTICIPATIVO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51"/>
          <p:cNvGraphicFramePr/>
          <p:nvPr>
            <p:extLst>
              <p:ext uri="{D42A27DB-BD31-4B8C-83A1-F6EECF244321}">
                <p14:modId xmlns:p14="http://schemas.microsoft.com/office/powerpoint/2010/main" val="2466247887"/>
              </p:ext>
            </p:extLst>
          </p:nvPr>
        </p:nvGraphicFramePr>
        <p:xfrm>
          <a:off x="518988" y="1080701"/>
          <a:ext cx="8170000" cy="5298450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Definir Metodologia do Orçamento Participativo</a:t>
                      </a:r>
                      <a:endParaRPr sz="800" b="1"/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01/11/2024</a:t>
                      </a:r>
                      <a:endParaRPr sz="800" b="1"/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Reunião da Diretoria de Planejamento Orçamentário com a Diretoria de Tecnologia para desenvolvimento da plataforma do Orçamento Participativo </a:t>
                      </a:r>
                      <a:endParaRPr sz="800" b="1"/>
                    </a:p>
                  </a:txBody>
                  <a:tcPr marL="68575" marR="68575" marT="34300" marB="34300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05/11/2024</a:t>
                      </a:r>
                      <a:endParaRPr sz="800" b="1"/>
                    </a:p>
                  </a:txBody>
                  <a:tcPr marL="68575" marR="68575" marT="34300" marB="34300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Desenvolvimento da plataforma pelo Núcleo de Tecnologia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15/01/2025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Período de testes da Plataforma do Orçamento Participativo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31/01/2025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Estudo dos limites orçamentário para elaboração do orçamento participativo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01/12/2024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/>
                        <a:t>Elaboração de Decreto pela Procuradoria Geral de acordo com a Metodologia e limites estabelecidos pelo Planejamento Orçamentário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01/01/2025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Reuniões estratégicas individualizadas com a administração direta e indireta para definição de propostas para orçamento público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31/01/2025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Validação de Propostas 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15/02/2025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Disponibilização de proposta para votação da população/comunidade mediante preenchimento de cadastro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01/03/2025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Encerramento da votação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30/04/2025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Divulgação do resultado final da votação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10/05/2025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Elaboração do projeto final do orçamento com as propostas do orçamento participativo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10/05/2025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Encaminhamento do Projeto de Lei do Orçamento Anual para o Legislativo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01/09/2025</a:t>
                      </a: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pt-BR" sz="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Faltou etapa da plataforma</a:t>
                      </a:r>
                      <a:endParaRPr sz="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/>
                    </a:p>
                  </a:txBody>
                  <a:tcPr marL="68575" marR="68575" marT="34300" marB="34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dirty="0"/>
                    </a:p>
                  </a:txBody>
                  <a:tcPr marL="68575" marR="68575" marT="34300" marB="3430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04" name="Google Shape;204;p51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1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1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1"/>
          <p:cNvSpPr txBox="1"/>
          <p:nvPr/>
        </p:nvSpPr>
        <p:spPr>
          <a:xfrm>
            <a:off x="311856" y="179981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ORÇAMENTO PARTICIPATIVO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/>
          <p:nvPr/>
        </p:nvSpPr>
        <p:spPr>
          <a:xfrm>
            <a:off x="2762113" y="990475"/>
            <a:ext cx="3287725" cy="466811"/>
          </a:xfrm>
          <a:prstGeom prst="rect">
            <a:avLst/>
          </a:prstGeom>
          <a:solidFill>
            <a:schemeClr val="lt1"/>
          </a:solidFill>
          <a:ln w="50800" cap="flat" cmpd="tri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2"/>
          <p:cNvSpPr/>
          <p:nvPr/>
        </p:nvSpPr>
        <p:spPr>
          <a:xfrm>
            <a:off x="6144644" y="800213"/>
            <a:ext cx="2894100" cy="18414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2"/>
          <p:cNvSpPr/>
          <p:nvPr/>
        </p:nvSpPr>
        <p:spPr>
          <a:xfrm>
            <a:off x="109940" y="2469896"/>
            <a:ext cx="2578410" cy="7960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2"/>
          <p:cNvSpPr/>
          <p:nvPr/>
        </p:nvSpPr>
        <p:spPr>
          <a:xfrm>
            <a:off x="6139366" y="2721653"/>
            <a:ext cx="2886021" cy="113814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2"/>
          <p:cNvSpPr/>
          <p:nvPr/>
        </p:nvSpPr>
        <p:spPr>
          <a:xfrm>
            <a:off x="94364" y="786011"/>
            <a:ext cx="2593986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2"/>
          <p:cNvSpPr/>
          <p:nvPr/>
        </p:nvSpPr>
        <p:spPr>
          <a:xfrm>
            <a:off x="104878" y="3380052"/>
            <a:ext cx="2583472" cy="154299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2"/>
          <p:cNvSpPr/>
          <p:nvPr/>
        </p:nvSpPr>
        <p:spPr>
          <a:xfrm>
            <a:off x="2748759" y="1717031"/>
            <a:ext cx="3279848" cy="3191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2"/>
          <p:cNvSpPr/>
          <p:nvPr/>
        </p:nvSpPr>
        <p:spPr>
          <a:xfrm>
            <a:off x="6121017" y="3948335"/>
            <a:ext cx="2912851" cy="99014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50" tIns="34250" rIns="68550" bIns="34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2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2"/>
          <p:cNvSpPr txBox="1"/>
          <p:nvPr/>
        </p:nvSpPr>
        <p:spPr>
          <a:xfrm>
            <a:off x="133837" y="1167695"/>
            <a:ext cx="2512870" cy="85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Papéis e Responsabilidades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 do Projeto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Secretário de Fazenda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Patrocinador</a:t>
            </a: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Prefeito</a:t>
            </a:r>
            <a:endParaRPr sz="8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3" name="Google Shape;223;p52"/>
          <p:cNvSpPr txBox="1"/>
          <p:nvPr/>
        </p:nvSpPr>
        <p:spPr>
          <a:xfrm>
            <a:off x="6121017" y="1046186"/>
            <a:ext cx="28227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Delimitação do Escopo e Limites.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o que está no escopo e o que não está.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delimitação da modernização está nos processos atuais, passando a automatizar e digitalizar as rotinas a partir de 01/01/2025.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Capacitar servidores para implementação de rotinas de fiscalização direcionadas ao ISSQN, fomentando o aumento da arrecadação.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4" name="Google Shape;224;p52"/>
          <p:cNvSpPr txBox="1"/>
          <p:nvPr/>
        </p:nvSpPr>
        <p:spPr>
          <a:xfrm>
            <a:off x="2873848" y="995810"/>
            <a:ext cx="978207" cy="40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NOME DO PROJETO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2"/>
          <p:cNvSpPr txBox="1"/>
          <p:nvPr/>
        </p:nvSpPr>
        <p:spPr>
          <a:xfrm>
            <a:off x="6182862" y="2754180"/>
            <a:ext cx="2760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Riscos: 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Ausência de engajamento das Secretarias no estudo;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Projeto de Lei não ser aprovado pelo Legislativo;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Ausência de orçamento;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6" name="Google Shape;226;p52"/>
          <p:cNvSpPr txBox="1"/>
          <p:nvPr/>
        </p:nvSpPr>
        <p:spPr>
          <a:xfrm>
            <a:off x="133091" y="3480747"/>
            <a:ext cx="26157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</a:t>
            </a:r>
            <a:endParaRPr sz="11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Produtos do projeto para o alcance do objetivo</a:t>
            </a:r>
            <a:endParaRPr sz="9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Processos revisados e digitalizados;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Planta Genérica e Ortofoto atualizada;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Servidor capacitado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chitects Daughter"/>
              <a:buChar char="-"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Legislação Tributária revisada 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7" name="Google Shape;227;p52"/>
          <p:cNvSpPr txBox="1"/>
          <p:nvPr/>
        </p:nvSpPr>
        <p:spPr>
          <a:xfrm>
            <a:off x="6191979" y="3995474"/>
            <a:ext cx="29343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</a:t>
            </a:r>
            <a:endParaRPr sz="1200"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Realizar reunião com as Secretarias para alinhamento das estratégias no processo de digitalização e atualização da legislação;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Comunicação externa de que está sendo atualizada a planta genérica e iniciada a fiscalização;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8" name="Google Shape;228;p52"/>
          <p:cNvSpPr txBox="1"/>
          <p:nvPr/>
        </p:nvSpPr>
        <p:spPr>
          <a:xfrm>
            <a:off x="2819398" y="603914"/>
            <a:ext cx="316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2"/>
          <p:cNvSpPr txBox="1"/>
          <p:nvPr/>
        </p:nvSpPr>
        <p:spPr>
          <a:xfrm>
            <a:off x="98983" y="2469896"/>
            <a:ext cx="25893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Objetivo Principal</a:t>
            </a:r>
            <a:endParaRPr sz="11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0" u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Promover a modernização da gestão tributária e, potencializar a capacidade de arrecadação do município a partir da implementação de tecnologia e ferramentas de automação de processos.</a:t>
            </a:r>
            <a:endParaRPr sz="800" i="0" u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2"/>
          <p:cNvSpPr txBox="1"/>
          <p:nvPr/>
        </p:nvSpPr>
        <p:spPr>
          <a:xfrm>
            <a:off x="3761465" y="1068593"/>
            <a:ext cx="2057400" cy="36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Modernização da gestão Pública tributaria </a:t>
            </a:r>
            <a:endParaRPr sz="1100"/>
          </a:p>
        </p:txBody>
      </p:sp>
      <p:sp>
        <p:nvSpPr>
          <p:cNvPr id="231" name="Google Shape;231;p52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MODERNIZAÇÃO DA GESTÃO </a:t>
            </a:r>
            <a:r>
              <a:rPr lang="en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TRIBUTÁRIA 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2"/>
          <p:cNvSpPr txBox="1"/>
          <p:nvPr/>
        </p:nvSpPr>
        <p:spPr>
          <a:xfrm>
            <a:off x="2911088" y="1870828"/>
            <a:ext cx="29871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Estrutura Analítica do Projeto(WBS)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Descreva as principais etapas do planejamento e do desenvolvimento do projeto.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Revisão e digitalização dos processos/automação dos processos tributários;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Atualização da Planta Genérica e Ortofoto;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Capacitação de Servidores para implementação de novas rotinas de Fiscalização do ISS para aumento da média de arrecadação visando a Reforma Tributária;;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Revisão da legislação tributária adequando aos processos diários;</a:t>
            </a: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53"/>
          <p:cNvGraphicFramePr/>
          <p:nvPr/>
        </p:nvGraphicFramePr>
        <p:xfrm>
          <a:off x="518988" y="1080701"/>
          <a:ext cx="8170000" cy="4724775"/>
        </p:xfrm>
        <a:graphic>
          <a:graphicData uri="http://schemas.openxmlformats.org/drawingml/2006/table">
            <a:tbl>
              <a:tblPr firstRow="1" bandRow="1">
                <a:noFill/>
                <a:tableStyleId>{7F0A5DD1-743A-446B-8316-5C8104BDAA02}</a:tableStyleId>
              </a:tblPr>
              <a:tblGrid>
                <a:gridCol w="653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Ações e marcos intermediários</a:t>
                      </a:r>
                      <a:endParaRPr sz="1200"/>
                    </a:p>
                  </a:txBody>
                  <a:tcPr marL="68575" marR="68575" marT="34300" marB="34300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término previsto</a:t>
                      </a:r>
                      <a:endParaRPr sz="1100"/>
                    </a:p>
                  </a:txBody>
                  <a:tcPr marL="68575" marR="68575" marT="34300" marB="34300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</a:rPr>
                        <a:t>Definir estratégia com servidores do Núcleo de Tecnologia para iniciar os processos digitais em 202</a:t>
                      </a:r>
                      <a:r>
                        <a:rPr lang="en" sz="800">
                          <a:solidFill>
                            <a:srgbClr val="000000"/>
                          </a:solidFill>
                        </a:rPr>
                        <a:t>5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01/11/2024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Formatar e parametrizar software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01/12/2024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Período de testes e adequação de ferramenta/software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31/12/2024</a:t>
                      </a:r>
                      <a:endParaRPr sz="11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Início da utilização dos processos digitais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01/01/2025</a:t>
                      </a:r>
                      <a:endParaRPr sz="11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</a:rPr>
                        <a:t>Atualização da Planta Genérica e Ortofoto</a:t>
                      </a:r>
                      <a:endParaRPr sz="800" b="1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Entrega da Ortofoto pela empresa Aerotri e validação pela empresa Geomais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31/12/2024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Inserção de Imagem atualizada no sistema de georreferenciamento 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01/06/2025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Apontamento das diferenças para confrontação por equipe </a:t>
                      </a:r>
                      <a:r>
                        <a:rPr lang="en" sz="800" i="1">
                          <a:solidFill>
                            <a:srgbClr val="000000"/>
                          </a:solidFill>
                        </a:rPr>
                        <a:t>in loco </a:t>
                      </a: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 validação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01/06/2027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Lançamento tributário das diferenças de metragem apontadas na ortofoto 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01/01/2028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</a:rPr>
                        <a:t>Planta Genérica de Valores</a:t>
                      </a:r>
                      <a:endParaRPr sz="800" b="1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Denominar membros da comissão de avaliação da nova planta genérica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12/09/2024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Reuniões com a Comissão de Avaliação da Nova Planta Genérica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01/06/2025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Elaboração do Projeto de Lei da Nova Planta Genérica ou Decreto - aguardando entendimento legal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01/07/2025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Em caso de necessidade aprovação de Lei - Encaminhamento de Projeto de Lei para Legislativo da Nova Planta Genérica 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01/08/2025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Aprovação do Projeto de Lei da Nova Planta Genérica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30/09/2025</a:t>
                      </a: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000000"/>
                          </a:solidFill>
                        </a:rPr>
                        <a:t>Atualização da Legislação Tributária</a:t>
                      </a:r>
                      <a:endParaRPr sz="800" b="1">
                        <a:solidFill>
                          <a:srgbClr val="000000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Reuniões individualizadas com as Secretarias para atualização da Legislação Tributária</a:t>
                      </a:r>
                      <a:endParaRPr sz="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31/10/2024</a:t>
                      </a:r>
                      <a:endParaRPr sz="11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Elaboração de Projeto de Lei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30/11/2024</a:t>
                      </a:r>
                      <a:endParaRPr sz="11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Encaminhamento do projeto de Lei para Procuradoria Geral do Município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01/02/2025</a:t>
                      </a:r>
                      <a:endParaRPr sz="11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Encaminhamento do Projeto para Legislativo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10/02/2025</a:t>
                      </a:r>
                      <a:endParaRPr sz="1100"/>
                    </a:p>
                  </a:txBody>
                  <a:tcPr marL="68575" marR="68575" marT="34300" marB="343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 b="1"/>
                        <a:t>Revisão dos Resultados do Projeto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" sz="800"/>
                        <a:t>01/01/2027</a:t>
                      </a:r>
                      <a:endParaRPr sz="800"/>
                    </a:p>
                  </a:txBody>
                  <a:tcPr marL="68575" marR="68575" marT="34300" marB="34300"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38" name="Google Shape;238;p53"/>
          <p:cNvSpPr txBox="1"/>
          <p:nvPr/>
        </p:nvSpPr>
        <p:spPr>
          <a:xfrm>
            <a:off x="3543401" y="2400318"/>
            <a:ext cx="2057199" cy="3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3"/>
          <p:cNvSpPr txBox="1"/>
          <p:nvPr/>
        </p:nvSpPr>
        <p:spPr>
          <a:xfrm>
            <a:off x="197556" y="150442"/>
            <a:ext cx="6333179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" sz="23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3"/>
          <p:cNvSpPr txBox="1"/>
          <p:nvPr/>
        </p:nvSpPr>
        <p:spPr>
          <a:xfrm>
            <a:off x="197556" y="150442"/>
            <a:ext cx="5342783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76"/>
              </a:buClr>
              <a:buSzPct val="100000"/>
              <a:buFont typeface="Calibri"/>
              <a:buNone/>
            </a:pP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3"/>
          <p:cNvSpPr txBox="1"/>
          <p:nvPr/>
        </p:nvSpPr>
        <p:spPr>
          <a:xfrm>
            <a:off x="133090" y="179981"/>
            <a:ext cx="5916747" cy="65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MODERNIZAÇÃO DA GESTÃO </a:t>
            </a:r>
            <a:r>
              <a:rPr lang="en" sz="2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r>
              <a:rPr lang="en" sz="25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TRIBUTÁRIA </a:t>
            </a:r>
            <a:endParaRPr sz="2300" b="1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3929</Words>
  <Application>Microsoft Office PowerPoint</Application>
  <PresentationFormat>Apresentação na tela (16:9)</PresentationFormat>
  <Paragraphs>715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Architects Daughter</vt:lpstr>
      <vt:lpstr>Noto Sans Symbols</vt:lpstr>
      <vt:lpstr>Arial</vt:lpstr>
      <vt:lpstr>Times New Roman</vt:lpstr>
      <vt:lpstr>Calibri</vt:lpstr>
      <vt:lpstr>Cambria</vt:lpstr>
      <vt:lpstr>Comic Sans MS</vt:lpstr>
      <vt:lpstr>Simple Light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Vilhena</dc:creator>
  <cp:lastModifiedBy>Renata Vilhena</cp:lastModifiedBy>
  <cp:revision>3</cp:revision>
  <dcterms:modified xsi:type="dcterms:W3CDTF">2024-10-07T17:55:08Z</dcterms:modified>
</cp:coreProperties>
</file>